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49BB1-89AE-4113-A6C0-4BCA95008DF3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29AF2-FB3A-4B04-BA79-153AA8FF98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</a:t>
            </a:r>
            <a:r>
              <a:rPr lang="en-US" baseline="0" dirty="0" smtClean="0"/>
              <a:t> examples of AT:</a:t>
            </a:r>
          </a:p>
          <a:p>
            <a:r>
              <a:rPr lang="en-US" baseline="0" dirty="0" smtClean="0"/>
              <a:t>Slant boards, magnifier, </a:t>
            </a:r>
            <a:r>
              <a:rPr lang="en-US" baseline="0" dirty="0" err="1" smtClean="0"/>
              <a:t>reacher</a:t>
            </a:r>
            <a:r>
              <a:rPr lang="en-US" baseline="0" dirty="0" smtClean="0"/>
              <a:t>, calculator, computer, smart devices, amplification systems, alternative keyboards, e-readers, hand-held step-by-step instruction reminders, apps, adaptive toys, alternative communication devices, </a:t>
            </a:r>
            <a:r>
              <a:rPr lang="en-US" baseline="0" dirty="0" err="1" smtClean="0"/>
              <a:t>braillers</a:t>
            </a:r>
            <a:r>
              <a:rPr lang="en-US" baseline="0" dirty="0" smtClean="0"/>
              <a:t>, audio books, raised-lined paper.  There are many, many more.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school system must provide required</a:t>
            </a:r>
            <a:r>
              <a:rPr lang="en-US" baseline="0" dirty="0" smtClean="0"/>
              <a:t> AT devices and the service needed to insure successful use.  Evaluation, acquisition, service, set-up, modifications, maintenance, training and use must be covered.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Considering</a:t>
            </a:r>
            <a:r>
              <a:rPr lang="en-US" baseline="0" dirty="0" smtClean="0"/>
              <a:t> AT – This is done by the IEP Team</a:t>
            </a:r>
          </a:p>
          <a:p>
            <a:r>
              <a:rPr lang="en-US" baseline="0" dirty="0" smtClean="0"/>
              <a:t>Implementing AT – Must have a plan and an implementation team</a:t>
            </a:r>
          </a:p>
          <a:p>
            <a:r>
              <a:rPr lang="en-US" baseline="0" dirty="0" smtClean="0"/>
              <a:t>Evaluating AT and Decision Making – Does it work?  E.g., Don’t evaluate whether the student can use a calculator as AT, evaluate whether the calculator as AT assists the student in completing math assignments.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system not only assists</a:t>
            </a:r>
            <a:r>
              <a:rPr lang="en-US" baseline="0" dirty="0" smtClean="0"/>
              <a:t> students with hearing impairments, but also helps students with ADHD concentrate on what is being said, and is easier on the teacher’s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According to the maker of the Eye-Pal,</a:t>
            </a:r>
            <a:r>
              <a:rPr lang="en-US" baseline="0" dirty="0" smtClean="0"/>
              <a:t> Adaptive Technology Resources, it is a USB scanner that is portable, fast, and accurate.  In a single keystroke it converts printed material into refreshable Braille, speech, or text files.  At $1,275 it is an expensive AT device.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son uses his </a:t>
            </a:r>
            <a:r>
              <a:rPr lang="en-US" dirty="0" err="1" smtClean="0"/>
              <a:t>iPhone</a:t>
            </a:r>
            <a:r>
              <a:rPr lang="en-US" dirty="0" smtClean="0"/>
              <a:t> to record lectures, take photos of notes and assignments on the board, and to set reminders to turn</a:t>
            </a:r>
            <a:r>
              <a:rPr lang="en-US" baseline="0" dirty="0" smtClean="0"/>
              <a:t> in assignments.  There are a myriad of educational and assistive apps available.  Both the device and the apps are reasonably priced as well.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reachers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also suitable for those who don't have significant grip. There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also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self-closing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reachers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colored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reachers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reachers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several different lengths,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reachers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which double as dressing aids and some which have magnetic tips.</a:t>
            </a:r>
            <a:r>
              <a:rPr lang="en-US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This is an example of a relatively low-tech device that can offer a student with physical disabilities the opportunity to be more independent.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29AF2-FB3A-4B04-BA79-153AA8FF98B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9DFB9E-7318-456F-B92D-84A4778BEA82}" type="datetimeFigureOut">
              <a:rPr lang="en-US" smtClean="0"/>
              <a:t>11/1/2014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97B131D-F313-4E10-A825-3CC3F002B6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ris.peabody.vanderbilt.edu/module/a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Assistive Technology ( AT)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1200" dirty="0" smtClean="0"/>
              <a:t>Dana Bolton</a:t>
            </a:r>
          </a:p>
          <a:p>
            <a:pPr algn="r"/>
            <a:r>
              <a:rPr lang="en-US" sz="1200" dirty="0" smtClean="0"/>
              <a:t>ED505 – University of West Alabama</a:t>
            </a:r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IRIS Center for Training Enhancements. (2010). </a:t>
            </a:r>
            <a:r>
              <a:rPr lang="en-US" i="1" dirty="0" smtClean="0"/>
              <a:t>Assistive Technology: An</a:t>
            </a:r>
            <a:r>
              <a:rPr lang="en-US" dirty="0" smtClean="0"/>
              <a:t> </a:t>
            </a:r>
            <a:r>
              <a:rPr lang="en-US" i="1" dirty="0" smtClean="0"/>
              <a:t>Overview</a:t>
            </a:r>
            <a:r>
              <a:rPr lang="en-US" dirty="0" smtClean="0"/>
              <a:t>. Retrieved on </a:t>
            </a:r>
            <a:r>
              <a:rPr lang="en-US" dirty="0" smtClean="0"/>
              <a:t>[November 1, 2014] </a:t>
            </a:r>
            <a:r>
              <a:rPr lang="en-US" dirty="0" smtClean="0"/>
              <a:t>from </a:t>
            </a:r>
            <a:r>
              <a:rPr lang="en-US" dirty="0" smtClean="0">
                <a:hlinkClick r:id="rId2"/>
              </a:rPr>
              <a:t>http://iris.peabody.vanderbilt.edu/module/at</a:t>
            </a:r>
            <a:r>
              <a:rPr lang="en-US" dirty="0" smtClean="0">
                <a:hlinkClick r:id="rId2"/>
              </a:rPr>
              <a:t>/</a:t>
            </a:r>
            <a:endParaRPr lang="en-US" dirty="0" smtClean="0">
              <a:hlinkClick r:id="rId2"/>
            </a:endParaRPr>
          </a:p>
          <a:p>
            <a:r>
              <a:rPr lang="en-US" dirty="0" smtClean="0"/>
              <a:t>Turnbull, A., Turnbull, H., </a:t>
            </a:r>
            <a:r>
              <a:rPr lang="en-US" dirty="0" err="1" smtClean="0"/>
              <a:t>Wehmeyer</a:t>
            </a:r>
            <a:r>
              <a:rPr lang="en-US" dirty="0" smtClean="0"/>
              <a:t>, M., &amp; </a:t>
            </a:r>
            <a:r>
              <a:rPr lang="en-US" dirty="0" err="1" smtClean="0"/>
              <a:t>Shogren</a:t>
            </a:r>
            <a:r>
              <a:rPr lang="en-US" dirty="0" smtClean="0"/>
              <a:t>, K. (2013). </a:t>
            </a:r>
            <a:r>
              <a:rPr lang="en-US" i="1" dirty="0" smtClean="0"/>
              <a:t>Exceptional lives: Special education in today's schools</a:t>
            </a:r>
            <a:r>
              <a:rPr lang="en-US" dirty="0" smtClean="0"/>
              <a:t> (7th ed.). Upper Saddle River, N.J.: Merrill.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Assistive Technology (AT)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AT is any device or service that helps a student with a disability to meet his or her individualized education program (IEP) goals and to participate in the general education setting to the greatest possible extent.</a:t>
            </a:r>
          </a:p>
          <a:p>
            <a:endParaRPr lang="en-US" sz="2800" dirty="0" smtClean="0"/>
          </a:p>
          <a:p>
            <a:r>
              <a:rPr lang="en-US" sz="2800" dirty="0" smtClean="0"/>
              <a:t>AT devices and services help restore lost capacities or improve impaired capacities.</a:t>
            </a:r>
          </a:p>
          <a:p>
            <a:endParaRPr lang="en-US" sz="2800" dirty="0" smtClean="0"/>
          </a:p>
          <a:p>
            <a:r>
              <a:rPr lang="en-US" sz="2800" dirty="0" smtClean="0"/>
              <a:t>AT helps students overcome functional limitations.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Assistive Technology (AT) Information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AT includes devices and services</a:t>
            </a:r>
          </a:p>
          <a:p>
            <a:endParaRPr lang="en-US" sz="2800" dirty="0" smtClean="0"/>
          </a:p>
          <a:p>
            <a:r>
              <a:rPr lang="en-US" sz="2800" dirty="0" smtClean="0"/>
              <a:t>Devices and Services go hand-in-hand.  Students need both to use AT successfully.</a:t>
            </a:r>
          </a:p>
          <a:p>
            <a:endParaRPr lang="en-US" sz="2800" dirty="0" smtClean="0"/>
          </a:p>
          <a:p>
            <a:r>
              <a:rPr lang="en-US" sz="2800" dirty="0" smtClean="0"/>
              <a:t>AT can be very low-tech such as a slant board or very high-tech such as a laptop computer or smart phone.</a:t>
            </a:r>
          </a:p>
          <a:p>
            <a:endParaRPr lang="en-US" sz="2800" dirty="0" smtClean="0"/>
          </a:p>
          <a:p>
            <a:r>
              <a:rPr lang="en-US" sz="2800" dirty="0" smtClean="0"/>
              <a:t>All educators, not only special educators, need to be informed regarding AT.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law says regarding 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must be considered for any student with an IEP. </a:t>
            </a:r>
          </a:p>
          <a:p>
            <a:endParaRPr lang="en-US" dirty="0" smtClean="0"/>
          </a:p>
          <a:p>
            <a:r>
              <a:rPr lang="en-US" dirty="0" smtClean="0"/>
              <a:t>The school system must provide AT if it is required for students to access general education curriculum and to receive a free and appropriate public education. (FAPE)</a:t>
            </a:r>
          </a:p>
          <a:p>
            <a:endParaRPr lang="en-US" dirty="0" smtClean="0"/>
          </a:p>
          <a:p>
            <a:r>
              <a:rPr lang="en-US" dirty="0" smtClean="0"/>
              <a:t>AT includes both devices and services.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School’s </a:t>
            </a:r>
            <a:r>
              <a:rPr lang="en-US" dirty="0" err="1" smtClean="0"/>
              <a:t>Responisibilities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Considering AT</a:t>
            </a:r>
          </a:p>
          <a:p>
            <a:endParaRPr lang="en-US" sz="4000" dirty="0" smtClean="0"/>
          </a:p>
          <a:p>
            <a:r>
              <a:rPr lang="en-US" sz="4000" dirty="0" smtClean="0"/>
              <a:t>Implementing AT</a:t>
            </a:r>
          </a:p>
          <a:p>
            <a:endParaRPr lang="en-US" sz="4000" dirty="0" smtClean="0"/>
          </a:p>
          <a:p>
            <a:r>
              <a:rPr lang="en-US" sz="4000" dirty="0" smtClean="0"/>
              <a:t>Evaluating AT and Decision Making</a:t>
            </a:r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for Students with Hearing Impairments</a:t>
            </a:r>
            <a:endParaRPr lang="en-US" dirty="0"/>
          </a:p>
        </p:txBody>
      </p:sp>
      <p:pic>
        <p:nvPicPr>
          <p:cNvPr id="4" name="Content Placeholder 3" descr="application_image_soundfield_listenpoint_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600200"/>
            <a:ext cx="7224373" cy="3436737"/>
          </a:xfrm>
        </p:spPr>
      </p:pic>
      <p:sp>
        <p:nvSpPr>
          <p:cNvPr id="5" name="TextBox 4"/>
          <p:cNvSpPr txBox="1"/>
          <p:nvPr/>
        </p:nvSpPr>
        <p:spPr>
          <a:xfrm>
            <a:off x="762000" y="5334000"/>
            <a:ext cx="7696200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 sound-field amplification system in the classroom allows the teacher’s amplified voice to be transmitted using a lavaliere microphone and ceiling- or wall-mounted speakers.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for Students with Visual Impairments</a:t>
            </a:r>
            <a:endParaRPr lang="en-US" dirty="0"/>
          </a:p>
        </p:txBody>
      </p:sp>
      <p:pic>
        <p:nvPicPr>
          <p:cNvPr id="4" name="Content Placeholder 3" descr="eye_pal_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600" y="1600200"/>
            <a:ext cx="4791075" cy="3124200"/>
          </a:xfrm>
        </p:spPr>
      </p:pic>
      <p:sp>
        <p:nvSpPr>
          <p:cNvPr id="5" name="TextBox 4"/>
          <p:cNvSpPr txBox="1"/>
          <p:nvPr/>
        </p:nvSpPr>
        <p:spPr>
          <a:xfrm>
            <a:off x="914401" y="5562600"/>
            <a:ext cx="7772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example of a portable reading device is this Eye-Pal.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for Students with Learning Disabilities</a:t>
            </a:r>
            <a:endParaRPr lang="en-US" dirty="0"/>
          </a:p>
        </p:txBody>
      </p:sp>
      <p:pic>
        <p:nvPicPr>
          <p:cNvPr id="4" name="Content Placeholder 3" descr="iphone-17161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1600200"/>
            <a:ext cx="5257801" cy="3505885"/>
          </a:xfrm>
        </p:spPr>
      </p:pic>
      <p:sp>
        <p:nvSpPr>
          <p:cNvPr id="5" name="TextBox 4"/>
          <p:cNvSpPr txBox="1"/>
          <p:nvPr/>
        </p:nvSpPr>
        <p:spPr>
          <a:xfrm>
            <a:off x="914401" y="5638800"/>
            <a:ext cx="761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iPhones</a:t>
            </a:r>
            <a:r>
              <a:rPr lang="en-US" dirty="0" smtClean="0"/>
              <a:t> or other smart devices, and the apps available for download, can be very helpful for students with Learning Disabilities.  Plus, they have a “cool factor” that the students enjoy.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 for Students with Physical Disabilities</a:t>
            </a:r>
            <a:endParaRPr lang="en-US" dirty="0"/>
          </a:p>
        </p:txBody>
      </p:sp>
      <p:pic>
        <p:nvPicPr>
          <p:cNvPr id="4" name="Content Placeholder 3" descr="10 Reacher (Disabled Living Foundation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28800" y="1498600"/>
            <a:ext cx="5257800" cy="2628900"/>
          </a:xfrm>
        </p:spPr>
      </p:pic>
      <p:sp>
        <p:nvSpPr>
          <p:cNvPr id="6" name="Rectangle 5"/>
          <p:cNvSpPr/>
          <p:nvPr/>
        </p:nvSpPr>
        <p:spPr>
          <a:xfrm>
            <a:off x="609600" y="44958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Reachers</a:t>
            </a:r>
            <a:r>
              <a:rPr lang="en-US" dirty="0" smtClean="0"/>
              <a:t> </a:t>
            </a:r>
            <a:r>
              <a:rPr lang="en-US" dirty="0"/>
              <a:t>(often also called grabbers) </a:t>
            </a:r>
            <a:r>
              <a:rPr lang="en-US" dirty="0" smtClean="0"/>
              <a:t>help </a:t>
            </a:r>
            <a:r>
              <a:rPr lang="en-US" dirty="0"/>
              <a:t>people to retrieve hard-to-reach </a:t>
            </a:r>
            <a:r>
              <a:rPr lang="en-US" dirty="0" smtClean="0"/>
              <a:t>items.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108</TotalTime>
  <Words>686</Words>
  <Application>Microsoft Office PowerPoint</Application>
  <PresentationFormat>On-screen Show (4:3)</PresentationFormat>
  <Paragraphs>60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Assistive Technology ( AT)</vt:lpstr>
      <vt:lpstr>Assistive Technology (AT)</vt:lpstr>
      <vt:lpstr>Assistive Technology (AT) Information</vt:lpstr>
      <vt:lpstr>What the law says regarding AT</vt:lpstr>
      <vt:lpstr>The School’s Responisibilities</vt:lpstr>
      <vt:lpstr>AT for Students with Hearing Impairments</vt:lpstr>
      <vt:lpstr>AT for Students with Visual Impairments</vt:lpstr>
      <vt:lpstr>AT for Students with Learning Disabilities</vt:lpstr>
      <vt:lpstr>AT for Students with Physical Disabilities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Assistive Technology ( AT)</dc:title>
  <dc:creator>Dana</dc:creator>
  <cp:lastModifiedBy>Dana</cp:lastModifiedBy>
  <cp:revision>21</cp:revision>
  <dcterms:created xsi:type="dcterms:W3CDTF">2014-11-01T21:45:14Z</dcterms:created>
  <dcterms:modified xsi:type="dcterms:W3CDTF">2014-11-01T23:33:17Z</dcterms:modified>
</cp:coreProperties>
</file>